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7775575" cy="12815888"/>
  <p:notesSz cx="6858000" cy="9144000"/>
  <p:defaultTextStyle>
    <a:defPPr>
      <a:defRPr lang="fr-FR"/>
    </a:defPPr>
    <a:lvl1pPr marL="0" algn="l" defTabSz="1176650" rtl="0" eaLnBrk="1" latinLnBrk="0" hangingPunct="1">
      <a:defRPr sz="2316" kern="1200">
        <a:solidFill>
          <a:schemeClr val="tx1"/>
        </a:solidFill>
        <a:latin typeface="+mn-lt"/>
        <a:ea typeface="+mn-ea"/>
        <a:cs typeface="+mn-cs"/>
      </a:defRPr>
    </a:lvl1pPr>
    <a:lvl2pPr marL="588325" algn="l" defTabSz="1176650" rtl="0" eaLnBrk="1" latinLnBrk="0" hangingPunct="1">
      <a:defRPr sz="2316" kern="1200">
        <a:solidFill>
          <a:schemeClr val="tx1"/>
        </a:solidFill>
        <a:latin typeface="+mn-lt"/>
        <a:ea typeface="+mn-ea"/>
        <a:cs typeface="+mn-cs"/>
      </a:defRPr>
    </a:lvl2pPr>
    <a:lvl3pPr marL="1176650" algn="l" defTabSz="1176650" rtl="0" eaLnBrk="1" latinLnBrk="0" hangingPunct="1">
      <a:defRPr sz="2316" kern="1200">
        <a:solidFill>
          <a:schemeClr val="tx1"/>
        </a:solidFill>
        <a:latin typeface="+mn-lt"/>
        <a:ea typeface="+mn-ea"/>
        <a:cs typeface="+mn-cs"/>
      </a:defRPr>
    </a:lvl3pPr>
    <a:lvl4pPr marL="1764975" algn="l" defTabSz="1176650" rtl="0" eaLnBrk="1" latinLnBrk="0" hangingPunct="1">
      <a:defRPr sz="2316" kern="1200">
        <a:solidFill>
          <a:schemeClr val="tx1"/>
        </a:solidFill>
        <a:latin typeface="+mn-lt"/>
        <a:ea typeface="+mn-ea"/>
        <a:cs typeface="+mn-cs"/>
      </a:defRPr>
    </a:lvl4pPr>
    <a:lvl5pPr marL="2353300" algn="l" defTabSz="1176650" rtl="0" eaLnBrk="1" latinLnBrk="0" hangingPunct="1">
      <a:defRPr sz="2316" kern="1200">
        <a:solidFill>
          <a:schemeClr val="tx1"/>
        </a:solidFill>
        <a:latin typeface="+mn-lt"/>
        <a:ea typeface="+mn-ea"/>
        <a:cs typeface="+mn-cs"/>
      </a:defRPr>
    </a:lvl5pPr>
    <a:lvl6pPr marL="2941625" algn="l" defTabSz="1176650" rtl="0" eaLnBrk="1" latinLnBrk="0" hangingPunct="1">
      <a:defRPr sz="2316" kern="1200">
        <a:solidFill>
          <a:schemeClr val="tx1"/>
        </a:solidFill>
        <a:latin typeface="+mn-lt"/>
        <a:ea typeface="+mn-ea"/>
        <a:cs typeface="+mn-cs"/>
      </a:defRPr>
    </a:lvl6pPr>
    <a:lvl7pPr marL="3529950" algn="l" defTabSz="1176650" rtl="0" eaLnBrk="1" latinLnBrk="0" hangingPunct="1">
      <a:defRPr sz="2316" kern="1200">
        <a:solidFill>
          <a:schemeClr val="tx1"/>
        </a:solidFill>
        <a:latin typeface="+mn-lt"/>
        <a:ea typeface="+mn-ea"/>
        <a:cs typeface="+mn-cs"/>
      </a:defRPr>
    </a:lvl7pPr>
    <a:lvl8pPr marL="4118275" algn="l" defTabSz="1176650" rtl="0" eaLnBrk="1" latinLnBrk="0" hangingPunct="1">
      <a:defRPr sz="2316" kern="1200">
        <a:solidFill>
          <a:schemeClr val="tx1"/>
        </a:solidFill>
        <a:latin typeface="+mn-lt"/>
        <a:ea typeface="+mn-ea"/>
        <a:cs typeface="+mn-cs"/>
      </a:defRPr>
    </a:lvl8pPr>
    <a:lvl9pPr marL="4706600" algn="l" defTabSz="1176650" rtl="0" eaLnBrk="1" latinLnBrk="0" hangingPunct="1">
      <a:defRPr sz="23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2904" y="-792"/>
      </p:cViewPr>
      <p:guideLst>
        <p:guide orient="horz" pos="4036"/>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5211E0-D4E9-4DE4-8320-BD732B5BBEDD}" type="datetimeFigureOut">
              <a:rPr lang="fr-CA" smtClean="0"/>
              <a:t>2019-11-22</a:t>
            </a:fld>
            <a:endParaRPr lang="fr-CA"/>
          </a:p>
        </p:txBody>
      </p:sp>
      <p:sp>
        <p:nvSpPr>
          <p:cNvPr id="4" name="Espace réservé de l'image des diapositives 3"/>
          <p:cNvSpPr>
            <a:spLocks noGrp="1" noRot="1" noChangeAspect="1"/>
          </p:cNvSpPr>
          <p:nvPr>
            <p:ph type="sldImg" idx="2"/>
          </p:nvPr>
        </p:nvSpPr>
        <p:spPr>
          <a:xfrm>
            <a:off x="2492375" y="1143000"/>
            <a:ext cx="187325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EB3EF-5637-4148-8ADE-64B71E5F2EDA}" type="slidenum">
              <a:rPr lang="fr-CA" smtClean="0"/>
              <a:t>‹N°›</a:t>
            </a:fld>
            <a:endParaRPr lang="fr-CA"/>
          </a:p>
        </p:txBody>
      </p:sp>
    </p:spTree>
    <p:extLst>
      <p:ext uri="{BB962C8B-B14F-4D97-AF65-F5344CB8AC3E}">
        <p14:creationId xmlns:p14="http://schemas.microsoft.com/office/powerpoint/2010/main" val="1689719289"/>
      </p:ext>
    </p:extLst>
  </p:cSld>
  <p:clrMap bg1="lt1" tx1="dk1" bg2="lt2" tx2="dk2" accent1="accent1" accent2="accent2" accent3="accent3" accent4="accent4" accent5="accent5" accent6="accent6" hlink="hlink" folHlink="folHlink"/>
  <p:notesStyle>
    <a:lvl1pPr marL="0" algn="l" defTabSz="1176650" rtl="0" eaLnBrk="1" latinLnBrk="0" hangingPunct="1">
      <a:defRPr sz="1544" kern="1200">
        <a:solidFill>
          <a:schemeClr val="tx1"/>
        </a:solidFill>
        <a:latin typeface="+mn-lt"/>
        <a:ea typeface="+mn-ea"/>
        <a:cs typeface="+mn-cs"/>
      </a:defRPr>
    </a:lvl1pPr>
    <a:lvl2pPr marL="588325" algn="l" defTabSz="1176650" rtl="0" eaLnBrk="1" latinLnBrk="0" hangingPunct="1">
      <a:defRPr sz="1544" kern="1200">
        <a:solidFill>
          <a:schemeClr val="tx1"/>
        </a:solidFill>
        <a:latin typeface="+mn-lt"/>
        <a:ea typeface="+mn-ea"/>
        <a:cs typeface="+mn-cs"/>
      </a:defRPr>
    </a:lvl2pPr>
    <a:lvl3pPr marL="1176650" algn="l" defTabSz="1176650" rtl="0" eaLnBrk="1" latinLnBrk="0" hangingPunct="1">
      <a:defRPr sz="1544" kern="1200">
        <a:solidFill>
          <a:schemeClr val="tx1"/>
        </a:solidFill>
        <a:latin typeface="+mn-lt"/>
        <a:ea typeface="+mn-ea"/>
        <a:cs typeface="+mn-cs"/>
      </a:defRPr>
    </a:lvl3pPr>
    <a:lvl4pPr marL="1764975" algn="l" defTabSz="1176650" rtl="0" eaLnBrk="1" latinLnBrk="0" hangingPunct="1">
      <a:defRPr sz="1544" kern="1200">
        <a:solidFill>
          <a:schemeClr val="tx1"/>
        </a:solidFill>
        <a:latin typeface="+mn-lt"/>
        <a:ea typeface="+mn-ea"/>
        <a:cs typeface="+mn-cs"/>
      </a:defRPr>
    </a:lvl4pPr>
    <a:lvl5pPr marL="2353300" algn="l" defTabSz="1176650" rtl="0" eaLnBrk="1" latinLnBrk="0" hangingPunct="1">
      <a:defRPr sz="1544" kern="1200">
        <a:solidFill>
          <a:schemeClr val="tx1"/>
        </a:solidFill>
        <a:latin typeface="+mn-lt"/>
        <a:ea typeface="+mn-ea"/>
        <a:cs typeface="+mn-cs"/>
      </a:defRPr>
    </a:lvl5pPr>
    <a:lvl6pPr marL="2941625" algn="l" defTabSz="1176650" rtl="0" eaLnBrk="1" latinLnBrk="0" hangingPunct="1">
      <a:defRPr sz="1544" kern="1200">
        <a:solidFill>
          <a:schemeClr val="tx1"/>
        </a:solidFill>
        <a:latin typeface="+mn-lt"/>
        <a:ea typeface="+mn-ea"/>
        <a:cs typeface="+mn-cs"/>
      </a:defRPr>
    </a:lvl6pPr>
    <a:lvl7pPr marL="3529950" algn="l" defTabSz="1176650" rtl="0" eaLnBrk="1" latinLnBrk="0" hangingPunct="1">
      <a:defRPr sz="1544" kern="1200">
        <a:solidFill>
          <a:schemeClr val="tx1"/>
        </a:solidFill>
        <a:latin typeface="+mn-lt"/>
        <a:ea typeface="+mn-ea"/>
        <a:cs typeface="+mn-cs"/>
      </a:defRPr>
    </a:lvl7pPr>
    <a:lvl8pPr marL="4118275" algn="l" defTabSz="1176650" rtl="0" eaLnBrk="1" latinLnBrk="0" hangingPunct="1">
      <a:defRPr sz="1544" kern="1200">
        <a:solidFill>
          <a:schemeClr val="tx1"/>
        </a:solidFill>
        <a:latin typeface="+mn-lt"/>
        <a:ea typeface="+mn-ea"/>
        <a:cs typeface="+mn-cs"/>
      </a:defRPr>
    </a:lvl8pPr>
    <a:lvl9pPr marL="4706600" algn="l" defTabSz="1176650" rtl="0" eaLnBrk="1" latinLnBrk="0" hangingPunct="1">
      <a:defRPr sz="154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83168" y="2097416"/>
            <a:ext cx="6609239" cy="4461828"/>
          </a:xfrm>
        </p:spPr>
        <p:txBody>
          <a:bodyPr anchor="b"/>
          <a:lstStyle>
            <a:lvl1pPr algn="ctr">
              <a:defRPr sz="5102"/>
            </a:lvl1pPr>
          </a:lstStyle>
          <a:p>
            <a:r>
              <a:rPr lang="fr-FR" smtClean="0"/>
              <a:t>Modifiez le style du titre</a:t>
            </a:r>
            <a:endParaRPr lang="en-US" dirty="0"/>
          </a:p>
        </p:txBody>
      </p:sp>
      <p:sp>
        <p:nvSpPr>
          <p:cNvPr id="3" name="Subtitle 2"/>
          <p:cNvSpPr>
            <a:spLocks noGrp="1"/>
          </p:cNvSpPr>
          <p:nvPr>
            <p:ph type="subTitle" idx="1"/>
          </p:nvPr>
        </p:nvSpPr>
        <p:spPr>
          <a:xfrm>
            <a:off x="971947" y="6731309"/>
            <a:ext cx="5831681" cy="30942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AA1CF47E-8E37-45CF-9B02-019AFC6EBDF5}" type="datetimeFigureOut">
              <a:rPr lang="fr-CA" smtClean="0"/>
              <a:t>2019-11-22</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317915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1CF47E-8E37-45CF-9B02-019AFC6EBDF5}" type="datetimeFigureOut">
              <a:rPr lang="fr-CA" smtClean="0"/>
              <a:t>2019-11-22</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399582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682327"/>
            <a:ext cx="1676608" cy="10860873"/>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34571" y="682327"/>
            <a:ext cx="4932630" cy="10860873"/>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1CF47E-8E37-45CF-9B02-019AFC6EBDF5}" type="datetimeFigureOut">
              <a:rPr lang="fr-CA" smtClean="0"/>
              <a:t>2019-11-22</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212335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1CF47E-8E37-45CF-9B02-019AFC6EBDF5}" type="datetimeFigureOut">
              <a:rPr lang="fr-CA" smtClean="0"/>
              <a:t>2019-11-22</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351584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0522" y="3195076"/>
            <a:ext cx="6706433" cy="5331052"/>
          </a:xfrm>
        </p:spPr>
        <p:txBody>
          <a:bodyPr anchor="b"/>
          <a:lstStyle>
            <a:lvl1pPr>
              <a:defRPr sz="5102"/>
            </a:lvl1pPr>
          </a:lstStyle>
          <a:p>
            <a:r>
              <a:rPr lang="fr-FR" smtClean="0"/>
              <a:t>Modifiez le style du titre</a:t>
            </a:r>
            <a:endParaRPr lang="en-US" dirty="0"/>
          </a:p>
        </p:txBody>
      </p:sp>
      <p:sp>
        <p:nvSpPr>
          <p:cNvPr id="3" name="Text Placeholder 2"/>
          <p:cNvSpPr>
            <a:spLocks noGrp="1"/>
          </p:cNvSpPr>
          <p:nvPr>
            <p:ph type="body" idx="1"/>
          </p:nvPr>
        </p:nvSpPr>
        <p:spPr>
          <a:xfrm>
            <a:off x="530522" y="8576562"/>
            <a:ext cx="6706433" cy="2803475"/>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A1CF47E-8E37-45CF-9B02-019AFC6EBDF5}" type="datetimeFigureOut">
              <a:rPr lang="fr-CA" smtClean="0"/>
              <a:t>2019-11-22</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308032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34571" y="3411637"/>
            <a:ext cx="3304619" cy="81315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936385" y="3411637"/>
            <a:ext cx="3304619" cy="81315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1CF47E-8E37-45CF-9B02-019AFC6EBDF5}" type="datetimeFigureOut">
              <a:rPr lang="fr-CA" smtClean="0"/>
              <a:t>2019-11-22</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443008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5584" y="682330"/>
            <a:ext cx="6706433" cy="247714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35584" y="3141673"/>
            <a:ext cx="3289432" cy="1539686"/>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fr-FR" smtClean="0"/>
              <a:t>Modifier les styles du texte du masque</a:t>
            </a:r>
          </a:p>
        </p:txBody>
      </p:sp>
      <p:sp>
        <p:nvSpPr>
          <p:cNvPr id="4" name="Content Placeholder 3"/>
          <p:cNvSpPr>
            <a:spLocks noGrp="1"/>
          </p:cNvSpPr>
          <p:nvPr>
            <p:ph sz="half" idx="2"/>
          </p:nvPr>
        </p:nvSpPr>
        <p:spPr>
          <a:xfrm>
            <a:off x="535584" y="4681359"/>
            <a:ext cx="3289432" cy="688557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936385" y="3141673"/>
            <a:ext cx="3305632" cy="1539686"/>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fr-FR" smtClean="0"/>
              <a:t>Modifier les styles du texte du masque</a:t>
            </a:r>
          </a:p>
        </p:txBody>
      </p:sp>
      <p:sp>
        <p:nvSpPr>
          <p:cNvPr id="6" name="Content Placeholder 5"/>
          <p:cNvSpPr>
            <a:spLocks noGrp="1"/>
          </p:cNvSpPr>
          <p:nvPr>
            <p:ph sz="quarter" idx="4"/>
          </p:nvPr>
        </p:nvSpPr>
        <p:spPr>
          <a:xfrm>
            <a:off x="3936385" y="4681359"/>
            <a:ext cx="3305632" cy="688557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1CF47E-8E37-45CF-9B02-019AFC6EBDF5}" type="datetimeFigureOut">
              <a:rPr lang="fr-CA" smtClean="0"/>
              <a:t>2019-11-22</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26304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1CF47E-8E37-45CF-9B02-019AFC6EBDF5}" type="datetimeFigureOut">
              <a:rPr lang="fr-CA" smtClean="0"/>
              <a:t>2019-11-22</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423416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CF47E-8E37-45CF-9B02-019AFC6EBDF5}" type="datetimeFigureOut">
              <a:rPr lang="fr-CA" smtClean="0"/>
              <a:t>2019-11-22</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173778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584" y="854392"/>
            <a:ext cx="2507825" cy="2990374"/>
          </a:xfrm>
        </p:spPr>
        <p:txBody>
          <a:bodyPr anchor="b"/>
          <a:lstStyle>
            <a:lvl1pPr>
              <a:defRPr sz="2721"/>
            </a:lvl1pPr>
          </a:lstStyle>
          <a:p>
            <a:r>
              <a:rPr lang="fr-FR" smtClean="0"/>
              <a:t>Modifiez le style du titre</a:t>
            </a:r>
            <a:endParaRPr lang="en-US" dirty="0"/>
          </a:p>
        </p:txBody>
      </p:sp>
      <p:sp>
        <p:nvSpPr>
          <p:cNvPr id="3" name="Content Placeholder 2"/>
          <p:cNvSpPr>
            <a:spLocks noGrp="1"/>
          </p:cNvSpPr>
          <p:nvPr>
            <p:ph idx="1"/>
          </p:nvPr>
        </p:nvSpPr>
        <p:spPr>
          <a:xfrm>
            <a:off x="3305632" y="1845253"/>
            <a:ext cx="3936385" cy="9107587"/>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35584" y="3844767"/>
            <a:ext cx="2507825" cy="7122905"/>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1CF47E-8E37-45CF-9B02-019AFC6EBDF5}" type="datetimeFigureOut">
              <a:rPr lang="fr-CA" smtClean="0"/>
              <a:t>2019-11-22</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3013620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584" y="854392"/>
            <a:ext cx="2507825" cy="2990374"/>
          </a:xfrm>
        </p:spPr>
        <p:txBody>
          <a:bodyPr anchor="b"/>
          <a:lstStyle>
            <a:lvl1pPr>
              <a:defRPr sz="2721"/>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305632" y="1845253"/>
            <a:ext cx="3936385" cy="9107587"/>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35584" y="3844767"/>
            <a:ext cx="2507825" cy="7122905"/>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1CF47E-8E37-45CF-9B02-019AFC6EBDF5}" type="datetimeFigureOut">
              <a:rPr lang="fr-CA" smtClean="0"/>
              <a:t>2019-11-22</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85E4BF2-975D-4341-9E72-2E7BBD802CF3}" type="slidenum">
              <a:rPr lang="fr-CA" smtClean="0"/>
              <a:t>‹N°›</a:t>
            </a:fld>
            <a:endParaRPr lang="fr-CA"/>
          </a:p>
        </p:txBody>
      </p:sp>
    </p:spTree>
    <p:extLst>
      <p:ext uri="{BB962C8B-B14F-4D97-AF65-F5344CB8AC3E}">
        <p14:creationId xmlns:p14="http://schemas.microsoft.com/office/powerpoint/2010/main" val="53611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682330"/>
            <a:ext cx="6706433" cy="247714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34571" y="3411637"/>
            <a:ext cx="6706433" cy="813156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34571" y="11878433"/>
            <a:ext cx="1749504" cy="682327"/>
          </a:xfrm>
          <a:prstGeom prst="rect">
            <a:avLst/>
          </a:prstGeom>
        </p:spPr>
        <p:txBody>
          <a:bodyPr vert="horz" lIns="91440" tIns="45720" rIns="91440" bIns="45720" rtlCol="0" anchor="ctr"/>
          <a:lstStyle>
            <a:lvl1pPr algn="l">
              <a:defRPr sz="1020">
                <a:solidFill>
                  <a:schemeClr val="tx1">
                    <a:tint val="75000"/>
                  </a:schemeClr>
                </a:solidFill>
              </a:defRPr>
            </a:lvl1pPr>
          </a:lstStyle>
          <a:p>
            <a:fld id="{AA1CF47E-8E37-45CF-9B02-019AFC6EBDF5}" type="datetimeFigureOut">
              <a:rPr lang="fr-CA" smtClean="0"/>
              <a:t>2019-11-22</a:t>
            </a:fld>
            <a:endParaRPr lang="fr-CA"/>
          </a:p>
        </p:txBody>
      </p:sp>
      <p:sp>
        <p:nvSpPr>
          <p:cNvPr id="5" name="Footer Placeholder 4"/>
          <p:cNvSpPr>
            <a:spLocks noGrp="1"/>
          </p:cNvSpPr>
          <p:nvPr>
            <p:ph type="ftr" sz="quarter" idx="3"/>
          </p:nvPr>
        </p:nvSpPr>
        <p:spPr>
          <a:xfrm>
            <a:off x="2575659" y="11878433"/>
            <a:ext cx="2624257" cy="68232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5491500" y="11878433"/>
            <a:ext cx="1749504" cy="682327"/>
          </a:xfrm>
          <a:prstGeom prst="rect">
            <a:avLst/>
          </a:prstGeom>
        </p:spPr>
        <p:txBody>
          <a:bodyPr vert="horz" lIns="91440" tIns="45720" rIns="91440" bIns="45720" rtlCol="0" anchor="ctr"/>
          <a:lstStyle>
            <a:lvl1pPr algn="r">
              <a:defRPr sz="1020">
                <a:solidFill>
                  <a:schemeClr val="tx1">
                    <a:tint val="75000"/>
                  </a:schemeClr>
                </a:solidFill>
              </a:defRPr>
            </a:lvl1pPr>
          </a:lstStyle>
          <a:p>
            <a:fld id="{285E4BF2-975D-4341-9E72-2E7BBD802CF3}" type="slidenum">
              <a:rPr lang="fr-CA" smtClean="0"/>
              <a:t>‹N°›</a:t>
            </a:fld>
            <a:endParaRPr lang="fr-CA"/>
          </a:p>
        </p:txBody>
      </p:sp>
    </p:spTree>
    <p:extLst>
      <p:ext uri="{BB962C8B-B14F-4D97-AF65-F5344CB8AC3E}">
        <p14:creationId xmlns:p14="http://schemas.microsoft.com/office/powerpoint/2010/main" val="27698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514" rtl="0" eaLnBrk="1" latinLnBrk="0" hangingPunct="1">
        <a:lnSpc>
          <a:spcPct val="90000"/>
        </a:lnSpc>
        <a:spcBef>
          <a:spcPct val="0"/>
        </a:spcBef>
        <a:buNone/>
        <a:defRPr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514" rtl="0" eaLnBrk="1" latinLnBrk="0" hangingPunct="1">
        <a:defRPr sz="1531" kern="1200">
          <a:solidFill>
            <a:schemeClr val="tx1"/>
          </a:solidFill>
          <a:latin typeface="+mn-lt"/>
          <a:ea typeface="+mn-ea"/>
          <a:cs typeface="+mn-cs"/>
        </a:defRPr>
      </a:lvl1pPr>
      <a:lvl2pPr marL="388757" algn="l" defTabSz="777514" rtl="0" eaLnBrk="1" latinLnBrk="0" hangingPunct="1">
        <a:defRPr sz="1531" kern="1200">
          <a:solidFill>
            <a:schemeClr val="tx1"/>
          </a:solidFill>
          <a:latin typeface="+mn-lt"/>
          <a:ea typeface="+mn-ea"/>
          <a:cs typeface="+mn-cs"/>
        </a:defRPr>
      </a:lvl2pPr>
      <a:lvl3pPr marL="777514" algn="l" defTabSz="777514" rtl="0" eaLnBrk="1" latinLnBrk="0" hangingPunct="1">
        <a:defRPr sz="1531" kern="1200">
          <a:solidFill>
            <a:schemeClr val="tx1"/>
          </a:solidFill>
          <a:latin typeface="+mn-lt"/>
          <a:ea typeface="+mn-ea"/>
          <a:cs typeface="+mn-cs"/>
        </a:defRPr>
      </a:lvl3pPr>
      <a:lvl4pPr marL="1166271" algn="l" defTabSz="777514" rtl="0" eaLnBrk="1" latinLnBrk="0" hangingPunct="1">
        <a:defRPr sz="1531" kern="1200">
          <a:solidFill>
            <a:schemeClr val="tx1"/>
          </a:solidFill>
          <a:latin typeface="+mn-lt"/>
          <a:ea typeface="+mn-ea"/>
          <a:cs typeface="+mn-cs"/>
        </a:defRPr>
      </a:lvl4pPr>
      <a:lvl5pPr marL="1555029" algn="l" defTabSz="777514" rtl="0" eaLnBrk="1" latinLnBrk="0" hangingPunct="1">
        <a:defRPr sz="1531" kern="1200">
          <a:solidFill>
            <a:schemeClr val="tx1"/>
          </a:solidFill>
          <a:latin typeface="+mn-lt"/>
          <a:ea typeface="+mn-ea"/>
          <a:cs typeface="+mn-cs"/>
        </a:defRPr>
      </a:lvl5pPr>
      <a:lvl6pPr marL="1943786" algn="l" defTabSz="777514" rtl="0" eaLnBrk="1" latinLnBrk="0" hangingPunct="1">
        <a:defRPr sz="1531" kern="1200">
          <a:solidFill>
            <a:schemeClr val="tx1"/>
          </a:solidFill>
          <a:latin typeface="+mn-lt"/>
          <a:ea typeface="+mn-ea"/>
          <a:cs typeface="+mn-cs"/>
        </a:defRPr>
      </a:lvl6pPr>
      <a:lvl7pPr marL="2332543" algn="l" defTabSz="777514" rtl="0" eaLnBrk="1" latinLnBrk="0" hangingPunct="1">
        <a:defRPr sz="1531" kern="1200">
          <a:solidFill>
            <a:schemeClr val="tx1"/>
          </a:solidFill>
          <a:latin typeface="+mn-lt"/>
          <a:ea typeface="+mn-ea"/>
          <a:cs typeface="+mn-cs"/>
        </a:defRPr>
      </a:lvl7pPr>
      <a:lvl8pPr marL="2721300" algn="l" defTabSz="777514" rtl="0" eaLnBrk="1" latinLnBrk="0" hangingPunct="1">
        <a:defRPr sz="1531" kern="1200">
          <a:solidFill>
            <a:schemeClr val="tx1"/>
          </a:solidFill>
          <a:latin typeface="+mn-lt"/>
          <a:ea typeface="+mn-ea"/>
          <a:cs typeface="+mn-cs"/>
        </a:defRPr>
      </a:lvl8pPr>
      <a:lvl9pPr marL="3110057" algn="l" defTabSz="777514"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re there (V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2997200"/>
            <a:ext cx="3898900" cy="2399707"/>
          </a:xfrm>
          <a:prstGeom prst="rect">
            <a:avLst/>
          </a:prstGeom>
        </p:spPr>
      </p:pic>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671" y="665074"/>
            <a:ext cx="1795749" cy="857747"/>
          </a:xfrm>
          <a:prstGeom prst="rect">
            <a:avLst/>
          </a:prstGeom>
        </p:spPr>
      </p:pic>
      <p:sp>
        <p:nvSpPr>
          <p:cNvPr id="5" name="Rectangle 4"/>
          <p:cNvSpPr/>
          <p:nvPr/>
        </p:nvSpPr>
        <p:spPr>
          <a:xfrm>
            <a:off x="2796790" y="672453"/>
            <a:ext cx="4263528" cy="95846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Rectangle 5"/>
          <p:cNvSpPr/>
          <p:nvPr/>
        </p:nvSpPr>
        <p:spPr>
          <a:xfrm>
            <a:off x="736636" y="1641938"/>
            <a:ext cx="6323682" cy="20932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ZoneTexte 6"/>
          <p:cNvSpPr txBox="1"/>
          <p:nvPr/>
        </p:nvSpPr>
        <p:spPr>
          <a:xfrm>
            <a:off x="2928992" y="782622"/>
            <a:ext cx="4307596" cy="815480"/>
          </a:xfrm>
          <a:prstGeom prst="rect">
            <a:avLst/>
          </a:prstGeom>
          <a:noFill/>
        </p:spPr>
        <p:txBody>
          <a:bodyPr wrap="square" rtlCol="0">
            <a:spAutoFit/>
          </a:bodyPr>
          <a:lstStyle/>
          <a:p>
            <a:pPr>
              <a:lnSpc>
                <a:spcPts val="2800"/>
              </a:lnSpc>
            </a:pPr>
            <a:r>
              <a:rPr lang="fr-CA" sz="2800" b="1" dirty="0">
                <a:solidFill>
                  <a:schemeClr val="bg1"/>
                </a:solidFill>
              </a:rPr>
              <a:t>CENTRE DE RECHERCHE </a:t>
            </a:r>
            <a:br>
              <a:rPr lang="fr-CA" sz="2800" b="1" dirty="0">
                <a:solidFill>
                  <a:schemeClr val="bg1"/>
                </a:solidFill>
              </a:rPr>
            </a:br>
            <a:r>
              <a:rPr lang="fr-CA" sz="2800" b="1" dirty="0">
                <a:solidFill>
                  <a:schemeClr val="bg1"/>
                </a:solidFill>
              </a:rPr>
              <a:t>SUR LA VILLE</a:t>
            </a:r>
          </a:p>
        </p:txBody>
      </p:sp>
      <p:sp>
        <p:nvSpPr>
          <p:cNvPr id="8" name="ZoneTexte 7"/>
          <p:cNvSpPr txBox="1"/>
          <p:nvPr/>
        </p:nvSpPr>
        <p:spPr>
          <a:xfrm>
            <a:off x="660401" y="1977646"/>
            <a:ext cx="6432266" cy="1028487"/>
          </a:xfrm>
          <a:prstGeom prst="rect">
            <a:avLst/>
          </a:prstGeom>
          <a:noFill/>
        </p:spPr>
        <p:txBody>
          <a:bodyPr wrap="square" rtlCol="0">
            <a:spAutoFit/>
          </a:bodyPr>
          <a:lstStyle/>
          <a:p>
            <a:pPr>
              <a:lnSpc>
                <a:spcPts val="2000"/>
              </a:lnSpc>
              <a:spcAft>
                <a:spcPts val="500"/>
              </a:spcAft>
            </a:pPr>
            <a:r>
              <a:rPr lang="fr-CA" sz="2400" b="1" dirty="0"/>
              <a:t>SÉMINAIRE DE RECHERCHE SUR LA </a:t>
            </a:r>
            <a:r>
              <a:rPr lang="fr-CA" sz="2400" b="1" dirty="0" smtClean="0"/>
              <a:t>VILLE</a:t>
            </a:r>
            <a:r>
              <a:rPr lang="fr-CA" sz="500" b="1" dirty="0" smtClean="0"/>
              <a:t>  </a:t>
            </a:r>
          </a:p>
          <a:p>
            <a:r>
              <a:rPr lang="fr-CA" sz="2000" i="1" dirty="0" err="1" smtClean="0"/>
              <a:t>Here</a:t>
            </a:r>
            <a:r>
              <a:rPr lang="fr-CA" sz="2000" i="1" dirty="0"/>
              <a:t>, There and </a:t>
            </a:r>
            <a:r>
              <a:rPr lang="fr-CA" sz="2000" i="1" dirty="0" err="1"/>
              <a:t>Everywhere</a:t>
            </a:r>
            <a:r>
              <a:rPr lang="fr-CA" sz="2000" i="1" dirty="0"/>
              <a:t>, ou comment le numérique change notre rapport à la </a:t>
            </a:r>
            <a:r>
              <a:rPr lang="fr-CA" sz="2000" i="1" dirty="0" smtClean="0"/>
              <a:t>ville</a:t>
            </a:r>
            <a:endParaRPr lang="en-CA" sz="2000" dirty="0"/>
          </a:p>
        </p:txBody>
      </p:sp>
      <p:sp>
        <p:nvSpPr>
          <p:cNvPr id="9" name="ZoneTexte 8"/>
          <p:cNvSpPr txBox="1"/>
          <p:nvPr/>
        </p:nvSpPr>
        <p:spPr>
          <a:xfrm>
            <a:off x="673100" y="4168549"/>
            <a:ext cx="6438899" cy="5816976"/>
          </a:xfrm>
          <a:prstGeom prst="rect">
            <a:avLst/>
          </a:prstGeom>
          <a:noFill/>
        </p:spPr>
        <p:txBody>
          <a:bodyPr wrap="square" rtlCol="0">
            <a:spAutoFit/>
          </a:bodyPr>
          <a:lstStyle/>
          <a:p>
            <a:pPr marL="4038600" algn="just"/>
            <a:r>
              <a:rPr lang="fr-CA" sz="1200" dirty="0" smtClean="0"/>
              <a:t>En </a:t>
            </a:r>
            <a:r>
              <a:rPr lang="fr-CA" sz="1200" dirty="0"/>
              <a:t>études urbaines, l’émergence de l’ère numérique est envisagée quasi exclusivement sous l’angle de la Ville intelligente et des conséquences de l’imbrication des nouvelles technologies dans le fonctionnement des villes. </a:t>
            </a:r>
            <a:endParaRPr lang="fr-CA" sz="1200" dirty="0" smtClean="0"/>
          </a:p>
          <a:p>
            <a:pPr algn="just"/>
            <a:r>
              <a:rPr lang="fr-CA" sz="1200" dirty="0" smtClean="0"/>
              <a:t>Sans </a:t>
            </a:r>
            <a:r>
              <a:rPr lang="fr-CA" sz="1200" dirty="0"/>
              <a:t>nier l’importance de ce virage technologique, il semble qu’une mutation à caractère socioculturel, peut-être plus fondamentale celle-là, semble tomber — faute de concepts adéquats ? — dans l’angle mort d’une théorie urbaine qu’elle interpelle pourtant frontalement. De fait, la plus récente révolution numérique, qui correspond à l’émergence simultanée des téléphones intelligents et des médias sociaux depuis une décennie, a déplacé l’essentiel de nos interactions sociales vers la sphère virtuelle, ce qui change d’ores et déjà notre façon de négocier l’espace urbain. Disons-le autrement : l’ubiquité constante que procure </a:t>
            </a:r>
            <a:r>
              <a:rPr lang="fr-CA" sz="1200" dirty="0" smtClean="0"/>
              <a:t>nos </a:t>
            </a:r>
            <a:r>
              <a:rPr lang="fr-CA" sz="1200" dirty="0"/>
              <a:t>appareils connectés nous place dans un </a:t>
            </a:r>
            <a:r>
              <a:rPr lang="fr-CA" sz="1200" i="1" dirty="0"/>
              <a:t>ici</a:t>
            </a:r>
            <a:r>
              <a:rPr lang="fr-CA" sz="1200" dirty="0"/>
              <a:t> et un </a:t>
            </a:r>
            <a:r>
              <a:rPr lang="fr-CA" sz="1200" i="1" dirty="0"/>
              <a:t>ailleurs</a:t>
            </a:r>
            <a:r>
              <a:rPr lang="fr-CA" sz="1200" dirty="0"/>
              <a:t> perpétuel qui modifie nos rapports interpersonnels dans l’espace public, comme en témoignent ces cafés fantômes remplis d’écrans bleutés, ou encore, ces wagons de métro où l’intimité numérique est devenue la norme. Loin de refuser les transformations en cours, il semble intéressant d’explorer les apories et les vertus des nouvelles sociabilités numériques de manière à requalifier, à l’inverse, le rôle de la ville comme source renouvelable de rencontres concrètes et significatives entre humains « en chair et en os ».</a:t>
            </a:r>
            <a:endParaRPr lang="en-CA" sz="1200" dirty="0"/>
          </a:p>
          <a:p>
            <a:pPr algn="just"/>
            <a:r>
              <a:rPr lang="fr-CA" sz="1200" dirty="0"/>
              <a:t> </a:t>
            </a:r>
            <a:endParaRPr lang="en-CA" sz="1200" dirty="0"/>
          </a:p>
          <a:p>
            <a:pPr algn="just"/>
            <a:r>
              <a:rPr lang="fr-CA" sz="1200" b="1" dirty="0"/>
              <a:t>Guillaume Ethier</a:t>
            </a:r>
            <a:r>
              <a:rPr lang="fr-CA" sz="1200" dirty="0"/>
              <a:t> est professeur en théories de la ville, rapports espace-société au Département d’études urbaines et touristiques de l’UQAM. Sociologue, il s’intéresse aux formes urbaines contemporaines en tant que reflets de la société. Il a soutenu une thèse de doctorat sur la </a:t>
            </a:r>
            <a:r>
              <a:rPr lang="fr-CA" sz="1200" dirty="0" err="1"/>
              <a:t>starchitecture</a:t>
            </a:r>
            <a:r>
              <a:rPr lang="fr-CA" sz="1200" dirty="0"/>
              <a:t> lui ayant valu les prix </a:t>
            </a:r>
            <a:r>
              <a:rPr lang="fr-CA" sz="1200" dirty="0" err="1"/>
              <a:t>Phyllis</a:t>
            </a:r>
            <a:r>
              <a:rPr lang="fr-CA" sz="1200" dirty="0"/>
              <a:t> Lambert (thèse de l’année sur l’étude de l’architecture au Canada) et Jean-Pierre-</a:t>
            </a:r>
            <a:r>
              <a:rPr lang="fr-CA" sz="1200" dirty="0" err="1"/>
              <a:t>Collin</a:t>
            </a:r>
            <a:r>
              <a:rPr lang="fr-CA" sz="1200" dirty="0"/>
              <a:t> (thèse de l’année en études urbaines du réseau Villes Régions Monde). Durant les dernières années, il a publié Architecture iconique : les leçons de Toronto (PUQ, 2015) et dirigé l’ouvrage collectif Le spectacle du patrimoine [The Spectacle of </a:t>
            </a:r>
            <a:r>
              <a:rPr lang="fr-CA" sz="1200" dirty="0" err="1"/>
              <a:t>Heritage</a:t>
            </a:r>
            <a:r>
              <a:rPr lang="fr-CA" sz="1200" dirty="0"/>
              <a:t>], PUQ, 2017). Il s’implique depuis quelques années dans le milieu du </a:t>
            </a:r>
            <a:r>
              <a:rPr lang="fr-CA" sz="1200" dirty="0" err="1"/>
              <a:t>placemaking</a:t>
            </a:r>
            <a:r>
              <a:rPr lang="fr-CA" sz="1200" dirty="0"/>
              <a:t> à Montréal, notamment auprès de l’organisme La Pépinière Espaces collectifs. Il s’intéresse par ailleurs aux mutations urbaines à l’ère numérique, sujet traité notamment dans un essai à paraître, La ville analogique.</a:t>
            </a:r>
            <a:endParaRPr lang="en-CA" sz="1200" dirty="0"/>
          </a:p>
        </p:txBody>
      </p:sp>
      <p:sp>
        <p:nvSpPr>
          <p:cNvPr id="11" name="ZoneTexte 10"/>
          <p:cNvSpPr txBox="1"/>
          <p:nvPr/>
        </p:nvSpPr>
        <p:spPr>
          <a:xfrm>
            <a:off x="4737100" y="3060596"/>
            <a:ext cx="2374900" cy="769441"/>
          </a:xfrm>
          <a:prstGeom prst="rect">
            <a:avLst/>
          </a:prstGeom>
          <a:noFill/>
        </p:spPr>
        <p:txBody>
          <a:bodyPr wrap="square" rtlCol="0">
            <a:spAutoFit/>
          </a:bodyPr>
          <a:lstStyle/>
          <a:p>
            <a:r>
              <a:rPr lang="fr-CA" sz="1400" b="1" dirty="0" smtClean="0"/>
              <a:t>Guillaume </a:t>
            </a:r>
            <a:r>
              <a:rPr lang="fr-CA" sz="1400" b="1" dirty="0"/>
              <a:t>Ethier</a:t>
            </a:r>
            <a:endParaRPr lang="en-CA" sz="1400" b="1" dirty="0"/>
          </a:p>
          <a:p>
            <a:endParaRPr lang="fr-CA" sz="1000" b="1" dirty="0" smtClean="0"/>
          </a:p>
          <a:p>
            <a:r>
              <a:rPr lang="fr-CA" sz="1000" b="1" dirty="0" smtClean="0"/>
              <a:t>Département d’études urbaines et touristiques, ESG, UQAM</a:t>
            </a:r>
            <a:endParaRPr lang="fr-CA" sz="1000" b="1" dirty="0"/>
          </a:p>
        </p:txBody>
      </p:sp>
      <p:sp>
        <p:nvSpPr>
          <p:cNvPr id="12" name="ZoneTexte 11"/>
          <p:cNvSpPr txBox="1"/>
          <p:nvPr/>
        </p:nvSpPr>
        <p:spPr>
          <a:xfrm>
            <a:off x="752933" y="10010011"/>
            <a:ext cx="3831767" cy="1187402"/>
          </a:xfrm>
          <a:prstGeom prst="rect">
            <a:avLst/>
          </a:prstGeom>
          <a:noFill/>
        </p:spPr>
        <p:txBody>
          <a:bodyPr wrap="square" rtlCol="0">
            <a:spAutoFit/>
          </a:bodyPr>
          <a:lstStyle/>
          <a:p>
            <a:r>
              <a:rPr lang="fr-CA" b="1" dirty="0" smtClean="0">
                <a:solidFill>
                  <a:srgbClr val="D20000"/>
                </a:solidFill>
              </a:rPr>
              <a:t>Jeudi 5 DÉCEMBRE 2019</a:t>
            </a:r>
            <a:r>
              <a:rPr lang="fr-CA" dirty="0"/>
              <a:t/>
            </a:r>
            <a:br>
              <a:rPr lang="fr-CA" dirty="0"/>
            </a:br>
            <a:r>
              <a:rPr lang="fr-CA" sz="1200" b="1" dirty="0"/>
              <a:t>De 12h45 à 13h45</a:t>
            </a:r>
            <a:r>
              <a:rPr lang="fr-CA" sz="1200" dirty="0"/>
              <a:t/>
            </a:r>
            <a:br>
              <a:rPr lang="fr-CA" sz="1200" dirty="0"/>
            </a:br>
            <a:r>
              <a:rPr lang="fr-CA" sz="1200" dirty="0"/>
              <a:t>ESG UQAM, Local R</a:t>
            </a:r>
            <a:r>
              <a:rPr lang="fr-CA" sz="1200" dirty="0" smtClean="0"/>
              <a:t>-4880</a:t>
            </a:r>
            <a:r>
              <a:rPr lang="fr-CA" sz="1200" dirty="0"/>
              <a:t/>
            </a:r>
            <a:br>
              <a:rPr lang="fr-CA" sz="1200" dirty="0"/>
            </a:br>
            <a:r>
              <a:rPr lang="fr-CA" sz="1200" dirty="0"/>
              <a:t>Pavillon des sciences de la gestion UQAM</a:t>
            </a:r>
            <a:br>
              <a:rPr lang="fr-CA" sz="1200" dirty="0"/>
            </a:br>
            <a:r>
              <a:rPr lang="fr-CA" sz="1200" dirty="0"/>
              <a:t>315, rue Sainte-Catherine Est</a:t>
            </a:r>
          </a:p>
        </p:txBody>
      </p:sp>
      <p:sp>
        <p:nvSpPr>
          <p:cNvPr id="13" name="Rectangle 12"/>
          <p:cNvSpPr/>
          <p:nvPr/>
        </p:nvSpPr>
        <p:spPr>
          <a:xfrm>
            <a:off x="736636" y="11398401"/>
            <a:ext cx="6323682" cy="695784"/>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4"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0156" y="11636146"/>
            <a:ext cx="1590419" cy="274082"/>
          </a:xfrm>
          <a:prstGeom prst="rect">
            <a:avLst/>
          </a:prstGeom>
        </p:spPr>
      </p:pic>
      <p:sp>
        <p:nvSpPr>
          <p:cNvPr id="15" name="ZoneTexte 14"/>
          <p:cNvSpPr txBox="1"/>
          <p:nvPr/>
        </p:nvSpPr>
        <p:spPr>
          <a:xfrm>
            <a:off x="819608" y="11512702"/>
            <a:ext cx="4219575" cy="492443"/>
          </a:xfrm>
          <a:prstGeom prst="rect">
            <a:avLst/>
          </a:prstGeom>
          <a:noFill/>
        </p:spPr>
        <p:txBody>
          <a:bodyPr wrap="square" rtlCol="0">
            <a:spAutoFit/>
          </a:bodyPr>
          <a:lstStyle/>
          <a:p>
            <a:r>
              <a:rPr lang="fr-CA" sz="1400" b="1" dirty="0">
                <a:solidFill>
                  <a:schemeClr val="bg1"/>
                </a:solidFill>
              </a:rPr>
              <a:t>Pour de plus amples informations</a:t>
            </a:r>
          </a:p>
          <a:p>
            <a:r>
              <a:rPr lang="fr-CA" sz="1200" dirty="0">
                <a:solidFill>
                  <a:schemeClr val="bg1"/>
                </a:solidFill>
              </a:rPr>
              <a:t>Lachapelle.ugo@uqam.ca</a:t>
            </a:r>
          </a:p>
        </p:txBody>
      </p:sp>
      <p:pic>
        <p:nvPicPr>
          <p:cNvPr id="16" name="Imag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07890" y="10118215"/>
            <a:ext cx="2157984" cy="393192"/>
          </a:xfrm>
          <a:prstGeom prst="rect">
            <a:avLst/>
          </a:prstGeom>
        </p:spPr>
      </p:pic>
      <p:pic>
        <p:nvPicPr>
          <p:cNvPr id="17" name="Imag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29669" y="10705367"/>
            <a:ext cx="990476" cy="495238"/>
          </a:xfrm>
          <a:prstGeom prst="rect">
            <a:avLst/>
          </a:prstGeom>
        </p:spPr>
      </p:pic>
      <p:sp>
        <p:nvSpPr>
          <p:cNvPr id="18" name="ZoneTexte 17"/>
          <p:cNvSpPr txBox="1"/>
          <p:nvPr/>
        </p:nvSpPr>
        <p:spPr>
          <a:xfrm>
            <a:off x="5630862" y="10772007"/>
            <a:ext cx="1591348" cy="344797"/>
          </a:xfrm>
          <a:prstGeom prst="rect">
            <a:avLst/>
          </a:prstGeom>
          <a:noFill/>
        </p:spPr>
        <p:txBody>
          <a:bodyPr wrap="square" rtlCol="0">
            <a:spAutoFit/>
          </a:bodyPr>
          <a:lstStyle/>
          <a:p>
            <a:r>
              <a:rPr lang="fr-CA" sz="800" dirty="0"/>
              <a:t>Antenne UQAM</a:t>
            </a:r>
          </a:p>
          <a:p>
            <a:r>
              <a:rPr lang="fr-CA" sz="800" dirty="0"/>
              <a:t>Réseau Villes Régions Monde</a:t>
            </a:r>
          </a:p>
        </p:txBody>
      </p:sp>
    </p:spTree>
    <p:extLst>
      <p:ext uri="{BB962C8B-B14F-4D97-AF65-F5344CB8AC3E}">
        <p14:creationId xmlns:p14="http://schemas.microsoft.com/office/powerpoint/2010/main" val="1935512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99</Words>
  <Application>Microsoft Office PowerPoint</Application>
  <PresentationFormat>Personnalisé</PresentationFormat>
  <Paragraphs>15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UQAM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Morelli, Miguel</dc:creator>
  <cp:lastModifiedBy>Vincent, Valérie</cp:lastModifiedBy>
  <cp:revision>15</cp:revision>
  <dcterms:created xsi:type="dcterms:W3CDTF">2018-11-26T16:17:13Z</dcterms:created>
  <dcterms:modified xsi:type="dcterms:W3CDTF">2019-11-22T15:26:09Z</dcterms:modified>
</cp:coreProperties>
</file>